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72" r:id="rId7"/>
    <p:sldId id="269" r:id="rId8"/>
    <p:sldId id="260" r:id="rId9"/>
    <p:sldId id="273" r:id="rId10"/>
    <p:sldId id="271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571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95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62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022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76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261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1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659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3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17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881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041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2161D-FEF1-40B7-A955-247AFA011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Activity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9851A-9FA0-4D79-BD95-AEFE3A155D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Participants will practice: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51A9B-A9CF-4FBC-9D45-4E1E47725B0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Identifying signs of envenomation</a:t>
            </a:r>
          </a:p>
          <a:p>
            <a:pPr lvl="0"/>
            <a:r>
              <a:rPr lang="en-US" dirty="0"/>
              <a:t>Applying pressure immobilization bandage</a:t>
            </a:r>
          </a:p>
          <a:p>
            <a:pPr lvl="0"/>
            <a:r>
              <a:rPr lang="en-US" dirty="0"/>
              <a:t>Splinting the limb to restrict movement</a:t>
            </a:r>
          </a:p>
          <a:p>
            <a:pPr lvl="0"/>
            <a:r>
              <a:rPr lang="en-US" dirty="0"/>
              <a:t>Safe lifting and stretcher transport</a:t>
            </a:r>
          </a:p>
          <a:p>
            <a:pPr lvl="0"/>
            <a:r>
              <a:rPr lang="en-US" dirty="0"/>
              <a:t>Discussing </a:t>
            </a:r>
            <a:r>
              <a:rPr lang="en-US" b="1" dirty="0"/>
              <a:t>myths vs facts</a:t>
            </a:r>
            <a:r>
              <a:rPr lang="en-US" dirty="0"/>
              <a:t> about snakebite treatment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B79357-417D-4BF6-8741-FA0EB5AC70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Instructor evaluates: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8E2DEA-E4F0-48BA-AEFF-DF3EFF1E375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Bandage technique</a:t>
            </a:r>
          </a:p>
          <a:p>
            <a:pPr lvl="0"/>
            <a:r>
              <a:rPr lang="en-US" dirty="0"/>
              <a:t>Positioning</a:t>
            </a:r>
          </a:p>
          <a:p>
            <a:pPr lvl="0"/>
            <a:r>
              <a:rPr lang="en-US" dirty="0"/>
              <a:t>Team coordination</a:t>
            </a:r>
          </a:p>
          <a:p>
            <a:pPr lvl="0"/>
            <a:r>
              <a:rPr lang="en-US" dirty="0"/>
              <a:t>Patient safety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77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C1001-49FD-42B0-B552-9E0A4C31A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EF771-0808-4870-A512-D7AC1CA46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Early first aid slows venom spread &amp; increases survival</a:t>
            </a:r>
          </a:p>
          <a:p>
            <a:pPr lvl="0"/>
            <a:r>
              <a:rPr lang="en-US" dirty="0"/>
              <a:t>Pressure immobilization = most effective first aid</a:t>
            </a:r>
          </a:p>
          <a:p>
            <a:pPr lvl="0"/>
            <a:r>
              <a:rPr lang="en-US" dirty="0"/>
              <a:t>Keep patient calm, still and reassured</a:t>
            </a:r>
          </a:p>
          <a:p>
            <a:pPr lvl="0"/>
            <a:r>
              <a:rPr lang="en-US" dirty="0"/>
              <a:t>Avoid harmful cultural practices</a:t>
            </a:r>
          </a:p>
          <a:p>
            <a:pPr lvl="0"/>
            <a:r>
              <a:rPr lang="en-US" dirty="0"/>
              <a:t>Prompt referral to hospital is essential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800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56245-D9C8-4FA4-B544-018D30451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1CFF1-D110-478C-A737-701092BF0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early symptoms indicate serious snakebite envenomation?</a:t>
            </a:r>
          </a:p>
          <a:p>
            <a:pPr lvl="0"/>
            <a:r>
              <a:rPr lang="en-US" dirty="0"/>
              <a:t>Why is pressure immobilization preferred over tourniquets?</a:t>
            </a:r>
          </a:p>
          <a:p>
            <a:pPr lvl="0"/>
            <a:r>
              <a:rPr lang="en-US" dirty="0"/>
              <a:t>Which traditional practices worsen snakebite outcomes?</a:t>
            </a:r>
          </a:p>
          <a:p>
            <a:pPr lvl="0"/>
            <a:r>
              <a:rPr lang="en-US" dirty="0"/>
              <a:t>How do you safely transport a snakebite victim to PHC/hospital?</a:t>
            </a:r>
          </a:p>
          <a:p>
            <a:pPr lvl="0"/>
            <a:r>
              <a:rPr lang="en-US" dirty="0"/>
              <a:t>What community education messages can reduce snakebite deaths?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448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72" y="400582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000" b="1" dirty="0">
                <a:solidFill>
                  <a:srgbClr val="00B050"/>
                </a:solidFill>
              </a:rPr>
              <a:t>SESSION 2.11: MANAGEMENT OF SNAKE BITE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 MA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48" y="1941339"/>
            <a:ext cx="4290255" cy="4083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09581-B88D-4E41-B445-FE1B12FDF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3258" y="1026307"/>
            <a:ext cx="10515600" cy="1158875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79DE3-A360-468E-8A90-FC23BAE9F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75914"/>
            <a:ext cx="10515600" cy="4382085"/>
          </a:xfrm>
        </p:spPr>
        <p:txBody>
          <a:bodyPr/>
          <a:lstStyle/>
          <a:p>
            <a:pPr lvl="0"/>
            <a:r>
              <a:rPr lang="en-US" dirty="0"/>
              <a:t>Snakebite = common rural emergency</a:t>
            </a:r>
          </a:p>
          <a:p>
            <a:pPr lvl="0"/>
            <a:r>
              <a:rPr lang="en-US" dirty="0"/>
              <a:t>Venom severity depends on </a:t>
            </a:r>
            <a:r>
              <a:rPr lang="en-US" b="1" dirty="0"/>
              <a:t>snake type, bite site, victim’s age &amp; response time</a:t>
            </a:r>
            <a:endParaRPr lang="en-US" dirty="0"/>
          </a:p>
          <a:p>
            <a:pPr lvl="0"/>
            <a:r>
              <a:rPr lang="en-US" dirty="0"/>
              <a:t>Early first aid prevents disability and death</a:t>
            </a:r>
          </a:p>
          <a:p>
            <a:pPr lvl="0"/>
            <a:r>
              <a:rPr lang="en-US" dirty="0"/>
              <a:t>Common venomous snakes: </a:t>
            </a:r>
            <a:r>
              <a:rPr lang="en-US" b="1" dirty="0"/>
              <a:t>Cobra, Viper, Krait</a:t>
            </a:r>
            <a:endParaRPr lang="en-US" dirty="0"/>
          </a:p>
          <a:p>
            <a:pPr lvl="0"/>
            <a:r>
              <a:rPr lang="en-US" dirty="0"/>
              <a:t>Envenomation affects </a:t>
            </a:r>
            <a:r>
              <a:rPr lang="en-US" b="1" dirty="0"/>
              <a:t>nervous, cardiovascular, respiratory &amp; local tissues</a:t>
            </a:r>
            <a:endParaRPr lang="en-US" dirty="0"/>
          </a:p>
          <a:p>
            <a:pPr lvl="0"/>
            <a:r>
              <a:rPr lang="en-US" dirty="0"/>
              <a:t>Key danger: </a:t>
            </a:r>
            <a:r>
              <a:rPr lang="en-US" b="1" dirty="0"/>
              <a:t>delayed first aid or harmful community practices</a:t>
            </a:r>
            <a:endParaRPr lang="en-US" dirty="0"/>
          </a:p>
          <a:p>
            <a:pPr lvl="0"/>
            <a:r>
              <a:rPr lang="en-US" dirty="0"/>
              <a:t>Goal of PHC care: </a:t>
            </a:r>
            <a:r>
              <a:rPr lang="en-US" b="1" dirty="0"/>
              <a:t>Stabilize → Prevent venom spread → Refer early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29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6D3BD-AEC4-4071-A38C-67146016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55C22-88FC-45AF-92C0-9C7B04DDB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Participants will be able to: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Identify signs &amp; symptoms of snakebite</a:t>
            </a:r>
          </a:p>
          <a:p>
            <a:pPr lvl="1"/>
            <a:r>
              <a:rPr lang="en-US" dirty="0"/>
              <a:t>Apply first aid to </a:t>
            </a:r>
            <a:r>
              <a:rPr lang="en-US" b="1" dirty="0"/>
              <a:t>minimize venom spread</a:t>
            </a:r>
            <a:endParaRPr lang="en-US" dirty="0"/>
          </a:p>
          <a:p>
            <a:pPr lvl="1"/>
            <a:r>
              <a:rPr lang="en-US" dirty="0"/>
              <a:t>Recognize and avoid harmful traditional practices</a:t>
            </a:r>
          </a:p>
          <a:p>
            <a:pPr lvl="1"/>
            <a:r>
              <a:rPr lang="en-US" dirty="0"/>
              <a:t>Safely transport &amp; refer victim for advanced care</a:t>
            </a:r>
          </a:p>
          <a:p>
            <a:endParaRPr lang="en-US" dirty="0"/>
          </a:p>
        </p:txBody>
      </p:sp>
      <p:pic>
        <p:nvPicPr>
          <p:cNvPr id="4" name="Image 323" descr="https://cdn.davidwolfe.com/wp-content/uploads/2017/12/snake-bite-FI.jpg">
            <a:extLst>
              <a:ext uri="{FF2B5EF4-FFF2-40B4-BE49-F238E27FC236}">
                <a16:creationId xmlns:a16="http://schemas.microsoft.com/office/drawing/2014/main" id="{D42A31D3-8CFC-4918-A526-D68D49A1739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497" y="2628680"/>
            <a:ext cx="2502340" cy="18448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0963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6CFBE-543D-4189-9DC3-63A4988B6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Signs &amp; Symptoms of Snakebite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E691D-8A75-4A61-91B4-742B8388B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9256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Local Signs</a:t>
            </a:r>
          </a:p>
          <a:p>
            <a:pPr lvl="1"/>
            <a:r>
              <a:rPr lang="en-US" dirty="0"/>
              <a:t>Two puncture marks</a:t>
            </a:r>
          </a:p>
          <a:p>
            <a:pPr lvl="1"/>
            <a:r>
              <a:rPr lang="en-US" dirty="0"/>
              <a:t>Pain, swelling, redness, bruising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Neurological Signs</a:t>
            </a:r>
          </a:p>
          <a:p>
            <a:pPr lvl="1"/>
            <a:r>
              <a:rPr lang="en-US" dirty="0"/>
              <a:t>Numbness, facial tingling</a:t>
            </a:r>
          </a:p>
          <a:p>
            <a:pPr lvl="1"/>
            <a:r>
              <a:rPr lang="en-US" dirty="0"/>
              <a:t>Headache, blurred vision</a:t>
            </a:r>
          </a:p>
          <a:p>
            <a:pPr lvl="1"/>
            <a:r>
              <a:rPr lang="en-US" dirty="0"/>
              <a:t>Dizziness, convulsions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Cardiorespiratory</a:t>
            </a:r>
          </a:p>
          <a:p>
            <a:pPr lvl="1"/>
            <a:r>
              <a:rPr lang="en-US" dirty="0"/>
              <a:t>Rapid heart rate</a:t>
            </a:r>
          </a:p>
          <a:p>
            <a:pPr lvl="1"/>
            <a:r>
              <a:rPr lang="en-US" dirty="0"/>
              <a:t>Difficulty breathing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2B7C70-F78E-443B-A0AC-89E2DC070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3771" y="2017342"/>
            <a:ext cx="4645152" cy="392568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Gastrointestinal</a:t>
            </a:r>
          </a:p>
          <a:p>
            <a:pPr lvl="1"/>
            <a:r>
              <a:rPr lang="en-US" dirty="0"/>
              <a:t>Nausea, vomiting, thirst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Other Signs</a:t>
            </a:r>
          </a:p>
          <a:p>
            <a:pPr lvl="1"/>
            <a:r>
              <a:rPr lang="en-US" dirty="0"/>
              <a:t>Fever, sweating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⚠️ Severe symptoms require </a:t>
            </a:r>
            <a:r>
              <a:rPr lang="en-US" b="1" dirty="0">
                <a:solidFill>
                  <a:srgbClr val="FF0000"/>
                </a:solidFill>
              </a:rPr>
              <a:t>urgent referral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685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335">
            <a:extLst>
              <a:ext uri="{FF2B5EF4-FFF2-40B4-BE49-F238E27FC236}">
                <a16:creationId xmlns:a16="http://schemas.microsoft.com/office/drawing/2014/main" id="{BB61C926-1C17-4F4B-82D8-384112C2C8D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8068" y="0"/>
            <a:ext cx="9115864" cy="6091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0697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3E659-27AF-4E02-B1F6-327B8D35B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Aid Steps for Snakebite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51FFE-F90E-457D-96B0-A351CC2EC6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404223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1. Stay Calm</a:t>
            </a:r>
          </a:p>
          <a:p>
            <a:pPr lvl="1"/>
            <a:r>
              <a:rPr lang="en-US" dirty="0"/>
              <a:t>Reassure patient, limit movement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2. Wash Wound</a:t>
            </a:r>
          </a:p>
          <a:p>
            <a:pPr lvl="1"/>
            <a:r>
              <a:rPr lang="en-US" dirty="0"/>
              <a:t>Gently clean with soap &amp; water (no scrubbing)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3. Remove Constrictions</a:t>
            </a:r>
          </a:p>
          <a:p>
            <a:pPr lvl="1"/>
            <a:r>
              <a:rPr lang="en-US" dirty="0"/>
              <a:t>Rings, tight clothing, watches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4. Pressure Immobilization</a:t>
            </a:r>
          </a:p>
          <a:p>
            <a:pPr lvl="1"/>
            <a:r>
              <a:rPr lang="en-US" dirty="0"/>
              <a:t>Apply </a:t>
            </a:r>
            <a:r>
              <a:rPr lang="en-US" b="1" dirty="0"/>
              <a:t>firm bandage</a:t>
            </a:r>
            <a:r>
              <a:rPr lang="en-US" dirty="0"/>
              <a:t> over entire bitten limb</a:t>
            </a:r>
          </a:p>
          <a:p>
            <a:pPr lvl="1"/>
            <a:r>
              <a:rPr lang="en-US" dirty="0"/>
              <a:t>Should allow </a:t>
            </a:r>
            <a:r>
              <a:rPr lang="en-US" b="1" dirty="0"/>
              <a:t>one finger</a:t>
            </a:r>
            <a:r>
              <a:rPr lang="en-US" dirty="0"/>
              <a:t> to pass</a:t>
            </a:r>
          </a:p>
          <a:p>
            <a:pPr lvl="1"/>
            <a:r>
              <a:rPr lang="en-US" dirty="0"/>
              <a:t>Immobilize with splint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B9F9C9-A55B-4AA8-803C-E201FA0A6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40357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5. Minimize Movement</a:t>
            </a:r>
          </a:p>
          <a:p>
            <a:pPr lvl="1"/>
            <a:r>
              <a:rPr lang="en-US" dirty="0"/>
              <a:t>Do NOT allow victim to walk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6. Safe Transport</a:t>
            </a:r>
          </a:p>
          <a:p>
            <a:pPr lvl="1"/>
            <a:r>
              <a:rPr lang="en-US" dirty="0"/>
              <a:t>Use stretcher when possible</a:t>
            </a:r>
          </a:p>
          <a:p>
            <a:pPr lvl="1"/>
            <a:r>
              <a:rPr lang="en-US" dirty="0"/>
              <a:t>Keep patient lying flat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7. Recovery Position if Vomiting</a:t>
            </a:r>
          </a:p>
          <a:p>
            <a:pPr lvl="1"/>
            <a:r>
              <a:rPr lang="en-US" dirty="0"/>
              <a:t>Left side, maintain airway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8. Call for Help</a:t>
            </a:r>
          </a:p>
          <a:p>
            <a:pPr lvl="1"/>
            <a:r>
              <a:rPr lang="en-US" dirty="0"/>
              <a:t>Arrange ambulance/PHC referral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17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CD4C0-7157-4A15-BCA6-C9C989B45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8348" y="495030"/>
            <a:ext cx="9603275" cy="1049235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Actions to AVOID (“Do Not”)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4CAFFCC-1025-4204-939E-F36BC7F61C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933194"/>
              </p:ext>
            </p:extLst>
          </p:nvPr>
        </p:nvGraphicFramePr>
        <p:xfrm>
          <a:off x="977900" y="1378746"/>
          <a:ext cx="10236200" cy="41005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8100">
                  <a:extLst>
                    <a:ext uri="{9D8B030D-6E8A-4147-A177-3AD203B41FA5}">
                      <a16:colId xmlns:a16="http://schemas.microsoft.com/office/drawing/2014/main" val="4163792711"/>
                    </a:ext>
                  </a:extLst>
                </a:gridCol>
                <a:gridCol w="5118100">
                  <a:extLst>
                    <a:ext uri="{9D8B030D-6E8A-4147-A177-3AD203B41FA5}">
                      <a16:colId xmlns:a16="http://schemas.microsoft.com/office/drawing/2014/main" val="3534733194"/>
                    </a:ext>
                  </a:extLst>
                </a:gridCol>
              </a:tblGrid>
              <a:tr h="4556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Unsafe Practice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Reason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752585426"/>
                  </a:ext>
                </a:extLst>
              </a:tr>
              <a:tr h="4556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Applying ice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Worsens tissue damage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183139623"/>
                  </a:ext>
                </a:extLst>
              </a:tr>
              <a:tr h="4556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Cutting wound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Causes bleeding &amp; infection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251971478"/>
                  </a:ext>
                </a:extLst>
              </a:tr>
              <a:tr h="4556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Sucking venom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Ineffective, spreads infection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604613979"/>
                  </a:ext>
                </a:extLst>
              </a:tr>
              <a:tr h="4556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Applying tourniquet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Risk of tissue death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34099701"/>
                  </a:ext>
                </a:extLst>
              </a:tr>
              <a:tr h="4556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Burns/electric shock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Dangerous, no benefit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26947658"/>
                  </a:ext>
                </a:extLst>
              </a:tr>
              <a:tr h="4556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Herbal or black stone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Zero scientific benefit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68182056"/>
                  </a:ext>
                </a:extLst>
              </a:tr>
              <a:tr h="4556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Visiting traditional healers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Delays life-saving care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74771091"/>
                  </a:ext>
                </a:extLst>
              </a:tr>
              <a:tr h="4556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Trying to catch snake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Highly risky &amp; unnecessary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62864506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BE7AE0E-22F6-4738-A80E-D85636501483}"/>
              </a:ext>
            </a:extLst>
          </p:cNvPr>
          <p:cNvSpPr/>
          <p:nvPr/>
        </p:nvSpPr>
        <p:spPr>
          <a:xfrm>
            <a:off x="3943808" y="5590048"/>
            <a:ext cx="4304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Segoe UI Emoji" panose="020B0502040204020203" pitchFamily="34" charset="0"/>
                <a:ea typeface="Times New Roman" panose="02020603050405020304" pitchFamily="18" charset="0"/>
                <a:cs typeface="Segoe UI Emoji" panose="020B0502040204020203" pitchFamily="34" charset="0"/>
              </a:rPr>
              <a:t>⚠️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These methods can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increase death risk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8145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338">
            <a:extLst>
              <a:ext uri="{FF2B5EF4-FFF2-40B4-BE49-F238E27FC236}">
                <a16:creationId xmlns:a16="http://schemas.microsoft.com/office/drawing/2014/main" id="{AA7EE4CA-B4A8-489E-A32B-96BAB3D2734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168812"/>
            <a:ext cx="9144000" cy="5556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618302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20</TotalTime>
  <Words>482</Words>
  <Application>Microsoft Office PowerPoint</Application>
  <PresentationFormat>Widescreen</PresentationFormat>
  <Paragraphs>106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 MT</vt:lpstr>
      <vt:lpstr>Segoe UI Emoji</vt:lpstr>
      <vt:lpstr>Times New Roman</vt:lpstr>
      <vt:lpstr>Gallery</vt:lpstr>
      <vt:lpstr>PowerPoint Presentation</vt:lpstr>
      <vt:lpstr>MODULE TWO FIRST AID MANAGEMENT IN EMERGENCIES AT PRIMARY HEALTHCARE LEVEL  SESSION 2.11: MANAGEMENT OF SNAKE BITE     MA</vt:lpstr>
      <vt:lpstr>Introduction</vt:lpstr>
      <vt:lpstr>Session Objectives</vt:lpstr>
      <vt:lpstr>Signs &amp; Symptoms of Snakebite </vt:lpstr>
      <vt:lpstr>PowerPoint Presentation</vt:lpstr>
      <vt:lpstr>First Aid Steps for Snakebite</vt:lpstr>
      <vt:lpstr>Actions to AVOID (“Do Not”)</vt:lpstr>
      <vt:lpstr>PowerPoint Presentation</vt:lpstr>
      <vt:lpstr>Practical Activity</vt:lpstr>
      <vt:lpstr>Key Takeaways</vt:lpstr>
      <vt:lpstr>Reflection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</cp:revision>
  <dcterms:created xsi:type="dcterms:W3CDTF">2025-11-22T16:28:43Z</dcterms:created>
  <dcterms:modified xsi:type="dcterms:W3CDTF">2025-11-23T15:59:56Z</dcterms:modified>
</cp:coreProperties>
</file>